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2"/>
  </p:notesMasterIdLst>
  <p:handoutMasterIdLst>
    <p:handoutMasterId r:id="rId43"/>
  </p:handoutMasterIdLst>
  <p:sldIdLst>
    <p:sldId id="327" r:id="rId5"/>
    <p:sldId id="330" r:id="rId6"/>
    <p:sldId id="331" r:id="rId7"/>
    <p:sldId id="332" r:id="rId8"/>
    <p:sldId id="298" r:id="rId9"/>
    <p:sldId id="262" r:id="rId10"/>
    <p:sldId id="334" r:id="rId11"/>
    <p:sldId id="284" r:id="rId12"/>
    <p:sldId id="269" r:id="rId13"/>
    <p:sldId id="304" r:id="rId14"/>
    <p:sldId id="305" r:id="rId15"/>
    <p:sldId id="307" r:id="rId16"/>
    <p:sldId id="306" r:id="rId17"/>
    <p:sldId id="308" r:id="rId18"/>
    <p:sldId id="270" r:id="rId19"/>
    <p:sldId id="309" r:id="rId20"/>
    <p:sldId id="310" r:id="rId21"/>
    <p:sldId id="311" r:id="rId22"/>
    <p:sldId id="312" r:id="rId23"/>
    <p:sldId id="314" r:id="rId24"/>
    <p:sldId id="313" r:id="rId25"/>
    <p:sldId id="315" r:id="rId26"/>
    <p:sldId id="316" r:id="rId27"/>
    <p:sldId id="317" r:id="rId28"/>
    <p:sldId id="294" r:id="rId29"/>
    <p:sldId id="318" r:id="rId30"/>
    <p:sldId id="336" r:id="rId31"/>
    <p:sldId id="337" r:id="rId32"/>
    <p:sldId id="321" r:id="rId33"/>
    <p:sldId id="322" r:id="rId34"/>
    <p:sldId id="323" r:id="rId35"/>
    <p:sldId id="324" r:id="rId36"/>
    <p:sldId id="288" r:id="rId37"/>
    <p:sldId id="289" r:id="rId38"/>
    <p:sldId id="320" r:id="rId39"/>
    <p:sldId id="274" r:id="rId40"/>
    <p:sldId id="329" r:id="rId4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85" d="100"/>
          <a:sy n="85" d="100"/>
        </p:scale>
        <p:origin x="120" y="20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10/10/2021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022274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3087196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10/10/2021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hyperlink" Target="https://github.com/kaimind/IBM-applied-data-science-capstone/blob/main/w4-1-SpaceX_Machine%20Learning%20Prediction_Part_5.ipynb" TargetMode="External"/><Relationship Id="rId3" Type="http://schemas.openxmlformats.org/officeDocument/2006/relationships/hyperlink" Target="https://github.com/kaimind/IBM-applied-data-science-capstone/blob/main/w1-1-jupyter-labs-spacex-data-collection-api.ipynb" TargetMode="External"/><Relationship Id="rId7" Type="http://schemas.openxmlformats.org/officeDocument/2006/relationships/hyperlink" Target="https://github.com/kaimind/IBM-applied-data-science-capstone/blob/main/w2-1-jupyter-labs-eda-sql-coursera-sqlite.ipynb"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github.com/kaimind/IBM-applied-data-science-capstone/blob/main/w2-2-jupyter-labs-eda-dataviz.ipynb" TargetMode="External"/><Relationship Id="rId5" Type="http://schemas.openxmlformats.org/officeDocument/2006/relationships/hyperlink" Target="https://github.com/kaimind/IBM-applied-data-science-capstone/blob/main/w1-3-labs-jupyter-spacex-Data%20wrangling.ipynb" TargetMode="External"/><Relationship Id="rId4" Type="http://schemas.openxmlformats.org/officeDocument/2006/relationships/hyperlink" Target="https://github.com/kaimind/IBM-applied-data-science-capstone/blob/main/w1-2-jupyter-labs-webscraping.ipynb"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ltLang="zh-CN" dirty="0">
                <a:solidFill>
                  <a:schemeClr val="bg2"/>
                </a:solidFill>
                <a:latin typeface="Abadi"/>
                <a:ea typeface="SF Pro" pitchFamily="2" charset="0"/>
                <a:cs typeface="SF Pro" pitchFamily="2" charset="0"/>
              </a:rPr>
              <a:t>Kaie</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2021-10-09</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图片 5" descr="图表, 散点图&#10;&#10;描述已自动生成">
            <a:extLst>
              <a:ext uri="{FF2B5EF4-FFF2-40B4-BE49-F238E27FC236}">
                <a16:creationId xmlns:a16="http://schemas.microsoft.com/office/drawing/2014/main" id="{85ED398F-E637-45C2-A3FF-68B8F8621E52}"/>
              </a:ext>
            </a:extLst>
          </p:cNvPr>
          <p:cNvPicPr>
            <a:picLocks noChangeAspect="1"/>
          </p:cNvPicPr>
          <p:nvPr/>
        </p:nvPicPr>
        <p:blipFill>
          <a:blip r:embed="rId4"/>
          <a:stretch>
            <a:fillRect/>
          </a:stretch>
        </p:blipFill>
        <p:spPr>
          <a:xfrm>
            <a:off x="0" y="1298222"/>
            <a:ext cx="12192000" cy="555977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图片 5" descr="图表, 条形图&#10;&#10;描述已自动生成">
            <a:extLst>
              <a:ext uri="{FF2B5EF4-FFF2-40B4-BE49-F238E27FC236}">
                <a16:creationId xmlns:a16="http://schemas.microsoft.com/office/drawing/2014/main" id="{B963DF9F-3410-4279-9D27-8C1282DD622B}"/>
              </a:ext>
            </a:extLst>
          </p:cNvPr>
          <p:cNvPicPr>
            <a:picLocks noChangeAspect="1"/>
          </p:cNvPicPr>
          <p:nvPr/>
        </p:nvPicPr>
        <p:blipFill>
          <a:blip r:embed="rId3"/>
          <a:stretch>
            <a:fillRect/>
          </a:stretch>
        </p:blipFill>
        <p:spPr>
          <a:xfrm>
            <a:off x="351670" y="1404263"/>
            <a:ext cx="7708597" cy="5287049"/>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图片 5" descr="图表, 散点图&#10;&#10;描述已自动生成">
            <a:extLst>
              <a:ext uri="{FF2B5EF4-FFF2-40B4-BE49-F238E27FC236}">
                <a16:creationId xmlns:a16="http://schemas.microsoft.com/office/drawing/2014/main" id="{6C644C2E-2CDE-4395-B1E3-1DC72F6F9675}"/>
              </a:ext>
            </a:extLst>
          </p:cNvPr>
          <p:cNvPicPr>
            <a:picLocks noChangeAspect="1"/>
          </p:cNvPicPr>
          <p:nvPr/>
        </p:nvPicPr>
        <p:blipFill>
          <a:blip r:embed="rId3"/>
          <a:stretch>
            <a:fillRect/>
          </a:stretch>
        </p:blipFill>
        <p:spPr>
          <a:xfrm>
            <a:off x="0" y="1309511"/>
            <a:ext cx="12192000" cy="554848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图片 5" descr="图表&#10;&#10;中度可信度描述已自动生成">
            <a:extLst>
              <a:ext uri="{FF2B5EF4-FFF2-40B4-BE49-F238E27FC236}">
                <a16:creationId xmlns:a16="http://schemas.microsoft.com/office/drawing/2014/main" id="{94F9CE9F-D61A-4518-BCC4-CABB73FABC00}"/>
              </a:ext>
            </a:extLst>
          </p:cNvPr>
          <p:cNvPicPr>
            <a:picLocks noChangeAspect="1"/>
          </p:cNvPicPr>
          <p:nvPr/>
        </p:nvPicPr>
        <p:blipFill>
          <a:blip r:embed="rId3"/>
          <a:stretch>
            <a:fillRect/>
          </a:stretch>
        </p:blipFill>
        <p:spPr>
          <a:xfrm>
            <a:off x="0" y="1343378"/>
            <a:ext cx="12192000" cy="551462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图片 5" descr="图表, 条形图&#10;&#10;描述已自动生成">
            <a:extLst>
              <a:ext uri="{FF2B5EF4-FFF2-40B4-BE49-F238E27FC236}">
                <a16:creationId xmlns:a16="http://schemas.microsoft.com/office/drawing/2014/main" id="{DE2B87B9-0664-429D-88BE-FB847FDD2DC7}"/>
              </a:ext>
            </a:extLst>
          </p:cNvPr>
          <p:cNvPicPr>
            <a:picLocks noChangeAspect="1"/>
          </p:cNvPicPr>
          <p:nvPr/>
        </p:nvPicPr>
        <p:blipFill>
          <a:blip r:embed="rId3"/>
          <a:stretch>
            <a:fillRect/>
          </a:stretch>
        </p:blipFill>
        <p:spPr>
          <a:xfrm>
            <a:off x="679047" y="1562307"/>
            <a:ext cx="7093102" cy="486490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图片 5">
            <a:extLst>
              <a:ext uri="{FF2B5EF4-FFF2-40B4-BE49-F238E27FC236}">
                <a16:creationId xmlns:a16="http://schemas.microsoft.com/office/drawing/2014/main" id="{EF4CBE81-5224-4805-BBE9-FACDA13DABA2}"/>
              </a:ext>
            </a:extLst>
          </p:cNvPr>
          <p:cNvPicPr>
            <a:picLocks noChangeAspect="1"/>
          </p:cNvPicPr>
          <p:nvPr/>
        </p:nvPicPr>
        <p:blipFill>
          <a:blip r:embed="rId3"/>
          <a:stretch>
            <a:fillRect/>
          </a:stretch>
        </p:blipFill>
        <p:spPr>
          <a:xfrm>
            <a:off x="770011" y="1800839"/>
            <a:ext cx="6287377" cy="131463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图片 5">
            <a:extLst>
              <a:ext uri="{FF2B5EF4-FFF2-40B4-BE49-F238E27FC236}">
                <a16:creationId xmlns:a16="http://schemas.microsoft.com/office/drawing/2014/main" id="{BF00E750-1161-485D-BF80-7F679B954E35}"/>
              </a:ext>
            </a:extLst>
          </p:cNvPr>
          <p:cNvPicPr>
            <a:picLocks noChangeAspect="1"/>
          </p:cNvPicPr>
          <p:nvPr/>
        </p:nvPicPr>
        <p:blipFill>
          <a:blip r:embed="rId3"/>
          <a:stretch>
            <a:fillRect/>
          </a:stretch>
        </p:blipFill>
        <p:spPr>
          <a:xfrm>
            <a:off x="770011" y="1701251"/>
            <a:ext cx="8878539" cy="280074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图片 5">
            <a:extLst>
              <a:ext uri="{FF2B5EF4-FFF2-40B4-BE49-F238E27FC236}">
                <a16:creationId xmlns:a16="http://schemas.microsoft.com/office/drawing/2014/main" id="{974BB435-FFC1-4E4F-8E0D-7DCACFB2911E}"/>
              </a:ext>
            </a:extLst>
          </p:cNvPr>
          <p:cNvPicPr>
            <a:picLocks noChangeAspect="1"/>
          </p:cNvPicPr>
          <p:nvPr/>
        </p:nvPicPr>
        <p:blipFill>
          <a:blip r:embed="rId3"/>
          <a:stretch>
            <a:fillRect/>
          </a:stretch>
        </p:blipFill>
        <p:spPr>
          <a:xfrm>
            <a:off x="770011" y="1674184"/>
            <a:ext cx="8869013" cy="140989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图片 5">
            <a:extLst>
              <a:ext uri="{FF2B5EF4-FFF2-40B4-BE49-F238E27FC236}">
                <a16:creationId xmlns:a16="http://schemas.microsoft.com/office/drawing/2014/main" id="{5815AD18-807F-46E2-90DF-A64C355B3788}"/>
              </a:ext>
            </a:extLst>
          </p:cNvPr>
          <p:cNvPicPr>
            <a:picLocks noChangeAspect="1"/>
          </p:cNvPicPr>
          <p:nvPr/>
        </p:nvPicPr>
        <p:blipFill>
          <a:blip r:embed="rId3"/>
          <a:stretch>
            <a:fillRect/>
          </a:stretch>
        </p:blipFill>
        <p:spPr>
          <a:xfrm>
            <a:off x="770011" y="1566583"/>
            <a:ext cx="8935697" cy="146705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5" name="图片 4">
            <a:extLst>
              <a:ext uri="{FF2B5EF4-FFF2-40B4-BE49-F238E27FC236}">
                <a16:creationId xmlns:a16="http://schemas.microsoft.com/office/drawing/2014/main" id="{5F137FF4-5FAD-45A4-9BC6-17ADEC15CE2F}"/>
              </a:ext>
            </a:extLst>
          </p:cNvPr>
          <p:cNvPicPr>
            <a:picLocks noChangeAspect="1"/>
          </p:cNvPicPr>
          <p:nvPr/>
        </p:nvPicPr>
        <p:blipFill>
          <a:blip r:embed="rId3"/>
          <a:stretch>
            <a:fillRect/>
          </a:stretch>
        </p:blipFill>
        <p:spPr>
          <a:xfrm>
            <a:off x="770011" y="1641844"/>
            <a:ext cx="9078592" cy="127652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5" name="图片 4">
            <a:extLst>
              <a:ext uri="{FF2B5EF4-FFF2-40B4-BE49-F238E27FC236}">
                <a16:creationId xmlns:a16="http://schemas.microsoft.com/office/drawing/2014/main" id="{9BC073B9-0671-4EF3-B9D4-8F322E5521F8}"/>
              </a:ext>
            </a:extLst>
          </p:cNvPr>
          <p:cNvPicPr>
            <a:picLocks noChangeAspect="1"/>
          </p:cNvPicPr>
          <p:nvPr/>
        </p:nvPicPr>
        <p:blipFill>
          <a:blip r:embed="rId3"/>
          <a:stretch>
            <a:fillRect/>
          </a:stretch>
        </p:blipFill>
        <p:spPr>
          <a:xfrm>
            <a:off x="770011" y="1357023"/>
            <a:ext cx="9088118" cy="138131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5" name="图片 4">
            <a:extLst>
              <a:ext uri="{FF2B5EF4-FFF2-40B4-BE49-F238E27FC236}">
                <a16:creationId xmlns:a16="http://schemas.microsoft.com/office/drawing/2014/main" id="{1ED0707A-0896-4FE0-9A35-3301F8257EBE}"/>
              </a:ext>
            </a:extLst>
          </p:cNvPr>
          <p:cNvPicPr>
            <a:picLocks noChangeAspect="1"/>
          </p:cNvPicPr>
          <p:nvPr/>
        </p:nvPicPr>
        <p:blipFill>
          <a:blip r:embed="rId3"/>
          <a:stretch>
            <a:fillRect/>
          </a:stretch>
        </p:blipFill>
        <p:spPr>
          <a:xfrm>
            <a:off x="770011" y="1574011"/>
            <a:ext cx="8973802" cy="118126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5" name="图片 4">
            <a:extLst>
              <a:ext uri="{FF2B5EF4-FFF2-40B4-BE49-F238E27FC236}">
                <a16:creationId xmlns:a16="http://schemas.microsoft.com/office/drawing/2014/main" id="{B41D4C43-35C5-4181-88FE-13DBE4F3BC64}"/>
              </a:ext>
            </a:extLst>
          </p:cNvPr>
          <p:cNvPicPr>
            <a:picLocks noChangeAspect="1"/>
          </p:cNvPicPr>
          <p:nvPr/>
        </p:nvPicPr>
        <p:blipFill>
          <a:blip r:embed="rId3"/>
          <a:stretch>
            <a:fillRect/>
          </a:stretch>
        </p:blipFill>
        <p:spPr>
          <a:xfrm>
            <a:off x="770011" y="1436740"/>
            <a:ext cx="9069066" cy="177189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5" name="图片 4">
            <a:extLst>
              <a:ext uri="{FF2B5EF4-FFF2-40B4-BE49-F238E27FC236}">
                <a16:creationId xmlns:a16="http://schemas.microsoft.com/office/drawing/2014/main" id="{80DA79DE-0F59-4F90-8DE7-DD2ED80C6129}"/>
              </a:ext>
            </a:extLst>
          </p:cNvPr>
          <p:cNvPicPr>
            <a:picLocks noChangeAspect="1"/>
          </p:cNvPicPr>
          <p:nvPr/>
        </p:nvPicPr>
        <p:blipFill>
          <a:blip r:embed="rId3"/>
          <a:stretch>
            <a:fillRect/>
          </a:stretch>
        </p:blipFill>
        <p:spPr>
          <a:xfrm>
            <a:off x="770011" y="1546580"/>
            <a:ext cx="9050013" cy="201005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5" name="图片 4">
            <a:extLst>
              <a:ext uri="{FF2B5EF4-FFF2-40B4-BE49-F238E27FC236}">
                <a16:creationId xmlns:a16="http://schemas.microsoft.com/office/drawing/2014/main" id="{DA1448E5-C5CF-43EC-A152-E2CBBEA3DD6B}"/>
              </a:ext>
            </a:extLst>
          </p:cNvPr>
          <p:cNvPicPr>
            <a:picLocks noChangeAspect="1"/>
          </p:cNvPicPr>
          <p:nvPr/>
        </p:nvPicPr>
        <p:blipFill>
          <a:blip r:embed="rId3"/>
          <a:stretch>
            <a:fillRect/>
          </a:stretch>
        </p:blipFill>
        <p:spPr>
          <a:xfrm>
            <a:off x="770011" y="1480132"/>
            <a:ext cx="9107171" cy="175284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Launch sites</a:t>
            </a:r>
          </a:p>
        </p:txBody>
      </p:sp>
      <p:pic>
        <p:nvPicPr>
          <p:cNvPr id="5" name="图片 4">
            <a:extLst>
              <a:ext uri="{FF2B5EF4-FFF2-40B4-BE49-F238E27FC236}">
                <a16:creationId xmlns:a16="http://schemas.microsoft.com/office/drawing/2014/main" id="{E627EE67-8B2E-4AEB-9C4B-D3F2925BDC14}"/>
              </a:ext>
            </a:extLst>
          </p:cNvPr>
          <p:cNvPicPr>
            <a:picLocks noChangeAspect="1"/>
          </p:cNvPicPr>
          <p:nvPr/>
        </p:nvPicPr>
        <p:blipFill>
          <a:blip r:embed="rId3"/>
          <a:stretch>
            <a:fillRect/>
          </a:stretch>
        </p:blipFill>
        <p:spPr>
          <a:xfrm>
            <a:off x="734028" y="1453921"/>
            <a:ext cx="8680905" cy="5203417"/>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tLang="zh-CN" dirty="0">
                <a:solidFill>
                  <a:srgbClr val="0B49CB"/>
                </a:solidFill>
                <a:latin typeface="Abadi"/>
              </a:rPr>
              <a:t>Successful / Failed launches Map</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D1F398CC-12A9-46D3-9BEB-F49BB17C249A}"/>
              </a:ext>
            </a:extLst>
          </p:cNvPr>
          <p:cNvPicPr>
            <a:picLocks noChangeAspect="1"/>
          </p:cNvPicPr>
          <p:nvPr/>
        </p:nvPicPr>
        <p:blipFill>
          <a:blip r:embed="rId3"/>
          <a:stretch>
            <a:fillRect/>
          </a:stretch>
        </p:blipFill>
        <p:spPr>
          <a:xfrm>
            <a:off x="770011" y="1316384"/>
            <a:ext cx="8031655" cy="4910008"/>
          </a:xfrm>
          <a:prstGeom prst="rect">
            <a:avLst/>
          </a:prstGeom>
        </p:spPr>
      </p:pic>
    </p:spTree>
    <p:extLst>
      <p:ext uri="{BB962C8B-B14F-4D97-AF65-F5344CB8AC3E}">
        <p14:creationId xmlns:p14="http://schemas.microsoft.com/office/powerpoint/2010/main" val="15598169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0B49CB"/>
                </a:solidFill>
                <a:latin typeface="Abadi"/>
              </a:rPr>
              <a:t>Distance Map</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443545A7-8D87-42F9-9806-79A591766E1C}"/>
              </a:ext>
            </a:extLst>
          </p:cNvPr>
          <p:cNvPicPr>
            <a:picLocks noChangeAspect="1"/>
          </p:cNvPicPr>
          <p:nvPr/>
        </p:nvPicPr>
        <p:blipFill>
          <a:blip r:embed="rId3"/>
          <a:stretch>
            <a:fillRect/>
          </a:stretch>
        </p:blipFill>
        <p:spPr>
          <a:xfrm>
            <a:off x="770011" y="1374967"/>
            <a:ext cx="8848122" cy="5412555"/>
          </a:xfrm>
          <a:prstGeom prst="rect">
            <a:avLst/>
          </a:prstGeom>
        </p:spPr>
      </p:pic>
    </p:spTree>
    <p:extLst>
      <p:ext uri="{BB962C8B-B14F-4D97-AF65-F5344CB8AC3E}">
        <p14:creationId xmlns:p14="http://schemas.microsoft.com/office/powerpoint/2010/main" val="15664671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93333"/>
            <a:ext cx="9980030" cy="389466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Our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Ask a good question; </a:t>
            </a:r>
          </a:p>
          <a:p>
            <a:pPr lvl="1">
              <a:lnSpc>
                <a:spcPct val="100000"/>
              </a:lnSpc>
              <a:spcBef>
                <a:spcPts val="1400"/>
              </a:spcBef>
            </a:pPr>
            <a:r>
              <a:rPr lang="en-US" sz="1800" dirty="0">
                <a:solidFill>
                  <a:schemeClr val="accent3">
                    <a:lumMod val="25000"/>
                  </a:schemeClr>
                </a:solidFill>
                <a:latin typeface="Abadi" panose="020B0604020104020204" pitchFamily="34" charset="0"/>
              </a:rPr>
              <a:t>Focus on the </a:t>
            </a:r>
            <a:r>
              <a:rPr lang="en-US" altLang="zh-CN" sz="1800" dirty="0">
                <a:solidFill>
                  <a:schemeClr val="accent3">
                    <a:lumMod val="25000"/>
                  </a:schemeClr>
                </a:solidFill>
                <a:latin typeface="Abadi" panose="020B0604020104020204" pitchFamily="34" charset="0"/>
              </a:rPr>
              <a:t>questions</a:t>
            </a:r>
            <a:r>
              <a:rPr lang="en-US" sz="1800" dirty="0">
                <a:solidFill>
                  <a:schemeClr val="accent3">
                    <a:lumMod val="25000"/>
                  </a:schemeClr>
                </a:solidFill>
                <a:latin typeface="Abadi" panose="020B0604020104020204" pitchFamily="34" charset="0"/>
              </a:rPr>
              <a:t>; </a:t>
            </a:r>
          </a:p>
          <a:p>
            <a:pPr lvl="1">
              <a:lnSpc>
                <a:spcPct val="100000"/>
              </a:lnSpc>
              <a:spcBef>
                <a:spcPts val="1400"/>
              </a:spcBef>
            </a:pPr>
            <a:r>
              <a:rPr lang="en-US" sz="1800" dirty="0">
                <a:solidFill>
                  <a:schemeClr val="accent3">
                    <a:lumMod val="25000"/>
                  </a:schemeClr>
                </a:solidFill>
                <a:latin typeface="Abadi" panose="020B0604020104020204" pitchFamily="34" charset="0"/>
              </a:rPr>
              <a:t>Clean data;</a:t>
            </a:r>
          </a:p>
          <a:p>
            <a:pPr lvl="1">
              <a:lnSpc>
                <a:spcPct val="100000"/>
              </a:lnSpc>
              <a:spcBef>
                <a:spcPts val="1400"/>
              </a:spcBef>
            </a:pPr>
            <a:r>
              <a:rPr lang="en-US" sz="1800" dirty="0">
                <a:solidFill>
                  <a:schemeClr val="accent3">
                    <a:lumMod val="25000"/>
                  </a:schemeClr>
                </a:solidFill>
                <a:latin typeface="Abadi" panose="020B0604020104020204" pitchFamily="34" charset="0"/>
              </a:rPr>
              <a:t>Tell a good story.</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Falcon 9 first stage will land successfully;</a:t>
            </a:r>
          </a:p>
          <a:p>
            <a:pPr lvl="1">
              <a:lnSpc>
                <a:spcPct val="100000"/>
              </a:lnSpc>
              <a:spcBef>
                <a:spcPts val="1400"/>
              </a:spcBef>
            </a:pPr>
            <a:r>
              <a:rPr lang="en-US" sz="1800" dirty="0">
                <a:solidFill>
                  <a:schemeClr val="accent3">
                    <a:lumMod val="25000"/>
                  </a:schemeClr>
                </a:solidFill>
                <a:latin typeface="Abadi" panose="020B0604020104020204" pitchFamily="34" charset="0"/>
              </a:rPr>
              <a:t>Success rate increased year by year;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tLang="zh-CN" dirty="0">
                <a:solidFill>
                  <a:srgbClr val="0B49CB"/>
                </a:solidFill>
                <a:latin typeface="Abadi"/>
              </a:rPr>
              <a:t>All sites</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E9399B00-B4DC-4599-A5A0-A38146D3C971}"/>
              </a:ext>
            </a:extLst>
          </p:cNvPr>
          <p:cNvPicPr>
            <a:picLocks noChangeAspect="1"/>
          </p:cNvPicPr>
          <p:nvPr/>
        </p:nvPicPr>
        <p:blipFill>
          <a:blip r:embed="rId3"/>
          <a:stretch>
            <a:fillRect/>
          </a:stretch>
        </p:blipFill>
        <p:spPr>
          <a:xfrm>
            <a:off x="142044" y="1399822"/>
            <a:ext cx="9747023" cy="496328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tLang="zh-CN" sz="4000" dirty="0">
                <a:solidFill>
                  <a:schemeClr val="accent3">
                    <a:lumMod val="25000"/>
                  </a:schemeClr>
                </a:solidFill>
                <a:latin typeface="Abadi"/>
              </a:rPr>
              <a:t>Highest launch success ratio</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2D095F6C-893A-4E35-AE44-119D43A28580}"/>
              </a:ext>
            </a:extLst>
          </p:cNvPr>
          <p:cNvPicPr>
            <a:picLocks noChangeAspect="1"/>
          </p:cNvPicPr>
          <p:nvPr/>
        </p:nvPicPr>
        <p:blipFill>
          <a:blip r:embed="rId3"/>
          <a:stretch>
            <a:fillRect/>
          </a:stretch>
        </p:blipFill>
        <p:spPr>
          <a:xfrm>
            <a:off x="268697" y="1433536"/>
            <a:ext cx="11812649" cy="4544059"/>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tLang="zh-CN" sz="4000" dirty="0">
                <a:solidFill>
                  <a:schemeClr val="accent3">
                    <a:lumMod val="25000"/>
                  </a:schemeClr>
                </a:solidFill>
                <a:latin typeface="Abadi" panose="020B0604020104020204" pitchFamily="34" charset="0"/>
              </a:rPr>
              <a:t>Payload vs. Launch Outcome</a:t>
            </a:r>
            <a:endParaRPr kumimoji="0" lang="en-US" sz="4000" b="0" i="0" u="none" strike="noStrike" kern="1200" cap="none" spc="0" normalizeH="0" baseline="0" noProof="0" dirty="0">
              <a:ln>
                <a:noFill/>
              </a:ln>
              <a:solidFill>
                <a:srgbClr val="0B49CB"/>
              </a:solidFill>
              <a:effectLst/>
              <a:uLnTx/>
              <a:uFillTx/>
              <a:latin typeface="Abadi"/>
            </a:endParaRPr>
          </a:p>
        </p:txBody>
      </p:sp>
      <p:pic>
        <p:nvPicPr>
          <p:cNvPr id="4" name="图片 3">
            <a:extLst>
              <a:ext uri="{FF2B5EF4-FFF2-40B4-BE49-F238E27FC236}">
                <a16:creationId xmlns:a16="http://schemas.microsoft.com/office/drawing/2014/main" id="{B0C84C01-7985-4574-BDE5-25D505265F26}"/>
              </a:ext>
            </a:extLst>
          </p:cNvPr>
          <p:cNvPicPr>
            <a:picLocks noChangeAspect="1"/>
          </p:cNvPicPr>
          <p:nvPr/>
        </p:nvPicPr>
        <p:blipFill>
          <a:blip r:embed="rId3"/>
          <a:stretch>
            <a:fillRect/>
          </a:stretch>
        </p:blipFill>
        <p:spPr>
          <a:xfrm>
            <a:off x="404018" y="1491806"/>
            <a:ext cx="11383964" cy="473458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5" name="图片 4" descr="图表, 条形图&#10;&#10;描述已自动生成">
            <a:extLst>
              <a:ext uri="{FF2B5EF4-FFF2-40B4-BE49-F238E27FC236}">
                <a16:creationId xmlns:a16="http://schemas.microsoft.com/office/drawing/2014/main" id="{B5EF6EED-0C13-495D-9DC9-8C308F1170F1}"/>
              </a:ext>
            </a:extLst>
          </p:cNvPr>
          <p:cNvPicPr>
            <a:picLocks noChangeAspect="1"/>
          </p:cNvPicPr>
          <p:nvPr/>
        </p:nvPicPr>
        <p:blipFill>
          <a:blip r:embed="rId3"/>
          <a:stretch>
            <a:fillRect/>
          </a:stretch>
        </p:blipFill>
        <p:spPr>
          <a:xfrm>
            <a:off x="770011" y="1285875"/>
            <a:ext cx="8458200" cy="428625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图片 2" descr="图片包含 应用程序&#10;&#10;描述已自动生成">
            <a:extLst>
              <a:ext uri="{FF2B5EF4-FFF2-40B4-BE49-F238E27FC236}">
                <a16:creationId xmlns:a16="http://schemas.microsoft.com/office/drawing/2014/main" id="{616EC4C0-66F4-46E4-902D-F217388887CA}"/>
              </a:ext>
            </a:extLst>
          </p:cNvPr>
          <p:cNvPicPr>
            <a:picLocks noChangeAspect="1"/>
          </p:cNvPicPr>
          <p:nvPr/>
        </p:nvPicPr>
        <p:blipFill>
          <a:blip r:embed="rId3"/>
          <a:stretch>
            <a:fillRect/>
          </a:stretch>
        </p:blipFill>
        <p:spPr>
          <a:xfrm>
            <a:off x="423618" y="1539742"/>
            <a:ext cx="6812559" cy="526081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lvl="1">
              <a:lnSpc>
                <a:spcPct val="100000"/>
              </a:lnSpc>
              <a:spcBef>
                <a:spcPts val="1400"/>
              </a:spcBef>
            </a:pPr>
            <a:r>
              <a:rPr lang="en-US" altLang="zh-CN" sz="2400" dirty="0">
                <a:solidFill>
                  <a:schemeClr val="accent3">
                    <a:lumMod val="25000"/>
                  </a:schemeClr>
                </a:solidFill>
                <a:latin typeface="Abadi" panose="020B0604020104020204" pitchFamily="34" charset="0"/>
              </a:rPr>
              <a:t>Falcon 9 first stage will land successfully;</a:t>
            </a:r>
          </a:p>
          <a:p>
            <a:pPr lvl="1">
              <a:lnSpc>
                <a:spcPct val="100000"/>
              </a:lnSpc>
              <a:spcBef>
                <a:spcPts val="1400"/>
              </a:spcBef>
            </a:pPr>
            <a:r>
              <a:rPr lang="en-US" altLang="zh-CN" sz="2400" dirty="0">
                <a:solidFill>
                  <a:schemeClr val="accent3">
                    <a:lumMod val="25000"/>
                  </a:schemeClr>
                </a:solidFill>
                <a:latin typeface="Abadi" panose="020B0604020104020204" pitchFamily="34" charset="0"/>
              </a:rPr>
              <a:t>Success rate increased year by year; </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1658211"/>
            <a:ext cx="10530113" cy="4367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400" dirty="0">
                <a:solidFill>
                  <a:schemeClr val="accent3">
                    <a:lumMod val="25000"/>
                  </a:schemeClr>
                </a:solidFill>
                <a:latin typeface="Abadi" panose="020B0604020104020204" pitchFamily="34" charset="0"/>
              </a:rPr>
              <a:t>In this project,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a:t>
            </a:r>
          </a:p>
          <a:p>
            <a:pPr marL="0" indent="0">
              <a:spcBef>
                <a:spcPts val="1400"/>
              </a:spcBef>
              <a:buNone/>
            </a:pPr>
            <a:r>
              <a:rPr lang="en-US" sz="2400" dirty="0">
                <a:solidFill>
                  <a:schemeClr val="accent3">
                    <a:lumMod val="25000"/>
                  </a:schemeClr>
                </a:solidFill>
                <a:latin typeface="Abadi" panose="020B0604020104020204" pitchFamily="34" charset="0"/>
              </a:rPr>
              <a:t>So, our good question is Whether </a:t>
            </a:r>
            <a:r>
              <a:rPr lang="en-US" altLang="zh-CN" sz="2400" dirty="0">
                <a:solidFill>
                  <a:schemeClr val="accent3">
                    <a:lumMod val="25000"/>
                  </a:schemeClr>
                </a:solidFill>
                <a:latin typeface="Abadi" panose="020B0604020104020204" pitchFamily="34" charset="0"/>
              </a:rPr>
              <a:t>the Falcon 9 first stage will land successfully.</a:t>
            </a:r>
            <a:endParaRPr lang="en-US" sz="2400" dirty="0">
              <a:solidFill>
                <a:schemeClr val="accent3">
                  <a:lumMod val="25000"/>
                </a:schemeClr>
              </a:solidFill>
              <a:latin typeface="Abadi" panose="020B0604020104020204" pitchFamily="34" charset="0"/>
            </a:endParaRPr>
          </a:p>
          <a:p>
            <a:pPr marL="0" indent="0">
              <a:spcBef>
                <a:spcPts val="1400"/>
              </a:spcBef>
              <a:buNone/>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Make a request from the SpaceX API;</a:t>
            </a:r>
          </a:p>
          <a:p>
            <a:pPr lvl="1">
              <a:lnSpc>
                <a:spcPct val="120000"/>
              </a:lnSpc>
              <a:spcBef>
                <a:spcPts val="1400"/>
              </a:spcBef>
            </a:pPr>
            <a:r>
              <a:rPr lang="en-US" sz="7600" dirty="0">
                <a:solidFill>
                  <a:schemeClr val="bg2">
                    <a:lumMod val="50000"/>
                  </a:schemeClr>
                </a:solidFill>
                <a:latin typeface="Abadi"/>
              </a:rPr>
              <a:t>Scrap records from Wikipedia. </a:t>
            </a:r>
          </a:p>
          <a:p>
            <a:pPr>
              <a:lnSpc>
                <a:spcPct val="120000"/>
              </a:lnSpc>
              <a:spcBef>
                <a:spcPts val="1400"/>
              </a:spcBef>
            </a:pPr>
            <a:r>
              <a:rPr lang="en-US" sz="8800" dirty="0">
                <a:solidFill>
                  <a:schemeClr val="accent3">
                    <a:lumMod val="25000"/>
                  </a:schemeClr>
                </a:solidFill>
                <a:latin typeface="Abadi"/>
              </a:rPr>
              <a:t>Perform data wrangling</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Use many classification models to train and predict; </a:t>
            </a:r>
          </a:p>
          <a:p>
            <a:pPr lvl="1">
              <a:lnSpc>
                <a:spcPct val="120000"/>
              </a:lnSpc>
              <a:spcBef>
                <a:spcPts val="1400"/>
              </a:spcBef>
            </a:pPr>
            <a:r>
              <a:rPr lang="en-US" sz="7600" dirty="0">
                <a:solidFill>
                  <a:schemeClr val="bg2">
                    <a:lumMod val="50000"/>
                  </a:schemeClr>
                </a:solidFill>
                <a:latin typeface="Abadi"/>
              </a:rPr>
              <a:t>Choose the best one.</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altLang="zh-CN" sz="2000" dirty="0">
                <a:solidFill>
                  <a:srgbClr val="0B49CB"/>
                </a:solidFill>
                <a:latin typeface="Abadi"/>
                <a:hlinkClick r:id="rId3"/>
              </a:rPr>
              <a:t>Data Collection – SpaceX API</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4"/>
              </a:rPr>
              <a:t>Data Collection – Scraping</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5"/>
              </a:rPr>
              <a:t>Data Wrangling</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6"/>
              </a:rPr>
              <a:t>EDA with Data Visualization</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7"/>
              </a:rPr>
              <a:t>EDA with SQL</a:t>
            </a:r>
            <a:endParaRPr lang="en-US" altLang="zh-CN" sz="2000" dirty="0">
              <a:solidFill>
                <a:srgbClr val="0B49CB"/>
              </a:solidFill>
              <a:latin typeface="Abadi"/>
            </a:endParaRPr>
          </a:p>
          <a:p>
            <a:pPr>
              <a:lnSpc>
                <a:spcPct val="120000"/>
              </a:lnSpc>
              <a:spcBef>
                <a:spcPts val="1400"/>
              </a:spcBef>
            </a:pPr>
            <a:r>
              <a:rPr lang="en-US" altLang="zh-CN" sz="2000" dirty="0">
                <a:solidFill>
                  <a:srgbClr val="0B49CB"/>
                </a:solidFill>
                <a:latin typeface="Abadi"/>
                <a:hlinkClick r:id="rId8"/>
              </a:rPr>
              <a:t>Predictive Analysis</a:t>
            </a:r>
            <a:endParaRPr lang="en-US" altLang="zh-CN" sz="2000" dirty="0">
              <a:solidFill>
                <a:srgbClr val="0B49CB"/>
              </a:solidFill>
              <a:latin typeface="Abadi"/>
            </a:endParaRPr>
          </a:p>
          <a:p>
            <a:pPr>
              <a:lnSpc>
                <a:spcPct val="120000"/>
              </a:lnSpc>
              <a:spcBef>
                <a:spcPts val="1400"/>
              </a:spcBef>
            </a:pPr>
            <a:endParaRPr lang="en-US" altLang="zh-CN" sz="2000" dirty="0">
              <a:solidFill>
                <a:srgbClr val="0B49CB"/>
              </a:solidFill>
              <a:latin typeface="Abadi"/>
            </a:endParaRPr>
          </a:p>
          <a:p>
            <a:pPr>
              <a:lnSpc>
                <a:spcPct val="120000"/>
              </a:lnSpc>
              <a:spcBef>
                <a:spcPts val="1400"/>
              </a:spcBef>
            </a:pPr>
            <a:endParaRPr lang="en-US" altLang="zh-CN" sz="2000" dirty="0">
              <a:solidFill>
                <a:srgbClr val="0B49CB"/>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rPr>
              <a:t>Ipynb</a:t>
            </a:r>
            <a:r>
              <a:rPr lang="en-US" dirty="0">
                <a:solidFill>
                  <a:srgbClr val="0B49CB"/>
                </a:solidFill>
              </a:rPr>
              <a:t> Files on </a:t>
            </a:r>
            <a:r>
              <a:rPr lang="en-US" dirty="0" err="1">
                <a:solidFill>
                  <a:srgbClr val="0B49CB"/>
                </a:solidFill>
              </a:rPr>
              <a:t>Github</a:t>
            </a:r>
            <a:endParaRPr lang="en-US" dirty="0">
              <a:solidFill>
                <a:srgbClr val="0B49CB"/>
              </a:solidFill>
            </a:endParaRPr>
          </a:p>
        </p:txBody>
      </p:sp>
    </p:spTree>
    <p:extLst>
      <p:ext uri="{BB962C8B-B14F-4D97-AF65-F5344CB8AC3E}">
        <p14:creationId xmlns:p14="http://schemas.microsoft.com/office/powerpoint/2010/main" val="3340565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图片 5" descr="图片包含 食物, 华美, 飞行, 大&#10;&#10;描述已自动生成">
            <a:extLst>
              <a:ext uri="{FF2B5EF4-FFF2-40B4-BE49-F238E27FC236}">
                <a16:creationId xmlns:a16="http://schemas.microsoft.com/office/drawing/2014/main" id="{CCE5B71A-4E7F-4E5E-A6DC-49F39F41BD01}"/>
              </a:ext>
            </a:extLst>
          </p:cNvPr>
          <p:cNvPicPr>
            <a:picLocks noChangeAspect="1"/>
          </p:cNvPicPr>
          <p:nvPr/>
        </p:nvPicPr>
        <p:blipFill>
          <a:blip r:embed="rId3"/>
          <a:stretch>
            <a:fillRect/>
          </a:stretch>
        </p:blipFill>
        <p:spPr>
          <a:xfrm>
            <a:off x="0" y="1411111"/>
            <a:ext cx="12192000" cy="5446889"/>
          </a:xfrm>
          <a:prstGeom prst="rect">
            <a:avLst/>
          </a:prstGeom>
        </p:spPr>
      </p:pic>
    </p:spTree>
    <p:extLst>
      <p:ext uri="{BB962C8B-B14F-4D97-AF65-F5344CB8AC3E}">
        <p14:creationId xmlns:p14="http://schemas.microsoft.com/office/powerpoint/2010/main" val="386560594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2006/metadata/properties"/>
    <ds:schemaRef ds:uri="http://purl.org/dc/elements/1.1/"/>
    <ds:schemaRef ds:uri="http://schemas.microsoft.com/office/infopath/2007/PartnerControls"/>
    <ds:schemaRef ds:uri="http://www.w3.org/XML/1998/namespace"/>
    <ds:schemaRef ds:uri="http://purl.org/dc/terms/"/>
    <ds:schemaRef ds:uri="f80a141d-92ca-4d3d-9308-f7e7b1d44ce8"/>
    <ds:schemaRef ds:uri="155be751-a274-42e8-93fb-f39d3b9bccc8"/>
    <ds:schemaRef ds:uri="http://purl.org/dc/dcmityp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281</TotalTime>
  <Words>416</Words>
  <Application>Microsoft Office PowerPoint</Application>
  <PresentationFormat>宽屏</PresentationFormat>
  <Paragraphs>109</Paragraphs>
  <Slides>37</Slides>
  <Notes>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37</vt:i4>
      </vt:variant>
    </vt:vector>
  </HeadingPairs>
  <TitlesOfParts>
    <vt:vector size="43" baseType="lpstr">
      <vt:lpstr>Abadi</vt:lpstr>
      <vt:lpstr>Arial</vt:lpstr>
      <vt:lpstr>Calibri</vt:lpstr>
      <vt:lpstr>Calibri Light</vt:lpstr>
      <vt:lpstr>IBM Plex Mono SemiBold</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Song Kaie</cp:lastModifiedBy>
  <cp:revision>227</cp:revision>
  <dcterms:created xsi:type="dcterms:W3CDTF">2021-04-29T18:58:34Z</dcterms:created>
  <dcterms:modified xsi:type="dcterms:W3CDTF">2021-10-10T09:43:56Z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